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256" r:id="rId3"/>
    <p:sldId id="257" r:id="rId4"/>
    <p:sldId id="258" r:id="rId5"/>
    <p:sldId id="261" r:id="rId6"/>
    <p:sldId id="262" r:id="rId7"/>
    <p:sldId id="260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148AD-9D9C-43D3-8447-10AB9C995C7B}" type="datetimeFigureOut">
              <a:rPr lang="en-GB" smtClean="0"/>
              <a:pPr/>
              <a:t>24/06/2012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E245B-26F8-4F21-913E-C05A5D82519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148AD-9D9C-43D3-8447-10AB9C995C7B}" type="datetimeFigureOut">
              <a:rPr lang="en-GB" smtClean="0"/>
              <a:pPr/>
              <a:t>24/06/2012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E245B-26F8-4F21-913E-C05A5D82519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148AD-9D9C-43D3-8447-10AB9C995C7B}" type="datetimeFigureOut">
              <a:rPr lang="en-GB" smtClean="0"/>
              <a:pPr/>
              <a:t>24/06/2012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E245B-26F8-4F21-913E-C05A5D82519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148AD-9D9C-43D3-8447-10AB9C995C7B}" type="datetimeFigureOut">
              <a:rPr lang="en-GB" smtClean="0"/>
              <a:pPr/>
              <a:t>24/06/2012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E245B-26F8-4F21-913E-C05A5D82519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148AD-9D9C-43D3-8447-10AB9C995C7B}" type="datetimeFigureOut">
              <a:rPr lang="en-GB" smtClean="0"/>
              <a:pPr/>
              <a:t>24/06/2012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E245B-26F8-4F21-913E-C05A5D82519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148AD-9D9C-43D3-8447-10AB9C995C7B}" type="datetimeFigureOut">
              <a:rPr lang="en-GB" smtClean="0"/>
              <a:pPr/>
              <a:t>24/06/2012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E245B-26F8-4F21-913E-C05A5D82519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148AD-9D9C-43D3-8447-10AB9C995C7B}" type="datetimeFigureOut">
              <a:rPr lang="en-GB" smtClean="0"/>
              <a:pPr/>
              <a:t>24/06/2012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E245B-26F8-4F21-913E-C05A5D82519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148AD-9D9C-43D3-8447-10AB9C995C7B}" type="datetimeFigureOut">
              <a:rPr lang="en-GB" smtClean="0"/>
              <a:pPr/>
              <a:t>24/06/2012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E245B-26F8-4F21-913E-C05A5D82519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148AD-9D9C-43D3-8447-10AB9C995C7B}" type="datetimeFigureOut">
              <a:rPr lang="en-GB" smtClean="0"/>
              <a:pPr/>
              <a:t>24/06/2012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E245B-26F8-4F21-913E-C05A5D82519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148AD-9D9C-43D3-8447-10AB9C995C7B}" type="datetimeFigureOut">
              <a:rPr lang="en-GB" smtClean="0"/>
              <a:pPr/>
              <a:t>24/06/2012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E245B-26F8-4F21-913E-C05A5D82519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A2E148AD-9D9C-43D3-8447-10AB9C995C7B}" type="datetimeFigureOut">
              <a:rPr lang="en-GB" smtClean="0"/>
              <a:pPr/>
              <a:t>24/06/2012</a:t>
            </a:fld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E75E245B-26F8-4F21-913E-C05A5D82519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2E148AD-9D9C-43D3-8447-10AB9C995C7B}" type="datetimeFigureOut">
              <a:rPr lang="en-GB" smtClean="0"/>
              <a:pPr/>
              <a:t>24/06/2012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E75E245B-26F8-4F21-913E-C05A5D82519F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2dev.org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 smtClean="0"/>
              <a:t>Callum</a:t>
            </a:r>
            <a:r>
              <a:rPr lang="en-GB" dirty="0" smtClean="0"/>
              <a:t> breaks things</a:t>
            </a:r>
            <a:endParaRPr lang="en-GB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answer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Running the program and examining the output showed that there was no more than one * per line, whereas the –s appeared grouped horizontally on the lines as the brief required.</a:t>
            </a:r>
          </a:p>
          <a:p>
            <a:endParaRPr lang="en-GB" dirty="0" smtClean="0"/>
          </a:p>
          <a:p>
            <a:r>
              <a:rPr lang="en-GB" dirty="0" smtClean="0"/>
              <a:t>I revised my code so that both lines read </a:t>
            </a:r>
            <a:r>
              <a:rPr lang="en-GB" dirty="0" err="1" smtClean="0"/>
              <a:t>System.out.print</a:t>
            </a:r>
            <a:r>
              <a:rPr lang="en-GB" dirty="0" smtClean="0"/>
              <a:t> rather than </a:t>
            </a:r>
            <a:r>
              <a:rPr lang="en-GB" dirty="0" err="1" smtClean="0"/>
              <a:t>System.out.println</a:t>
            </a:r>
            <a:r>
              <a:rPr lang="en-GB" dirty="0" smtClean="0"/>
              <a:t> </a:t>
            </a:r>
            <a:r>
              <a:rPr lang="en-GB" dirty="0" smtClean="0"/>
              <a:t>to see what happened – knowing that I could put it back if it didn’t work.</a:t>
            </a:r>
          </a:p>
          <a:p>
            <a:endParaRPr lang="en-GB" dirty="0" smtClean="0"/>
          </a:p>
          <a:p>
            <a:r>
              <a:rPr lang="en-GB" dirty="0" smtClean="0"/>
              <a:t>It did work – marks won, on to the next question!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problem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None of the fellow students I had spoken to after the exam had fixed that fault.</a:t>
            </a:r>
          </a:p>
          <a:p>
            <a:endParaRPr lang="en-GB" dirty="0" smtClean="0"/>
          </a:p>
          <a:p>
            <a:r>
              <a:rPr lang="en-GB" dirty="0" smtClean="0"/>
              <a:t>They were outraged when I told them what I had done to fix it. “We’d never seen print instead of </a:t>
            </a:r>
            <a:r>
              <a:rPr lang="en-GB" dirty="0" err="1" smtClean="0"/>
              <a:t>println</a:t>
            </a:r>
            <a:r>
              <a:rPr lang="en-GB" dirty="0" smtClean="0"/>
              <a:t> before! How could we have known?”</a:t>
            </a:r>
          </a:p>
          <a:p>
            <a:endParaRPr lang="en-GB" dirty="0" smtClean="0"/>
          </a:p>
          <a:p>
            <a:r>
              <a:rPr lang="en-GB" dirty="0" smtClean="0"/>
              <a:t>They had missed the point.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problem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Having helped out quite a bit – I knew that their problem-solving abilities were somewhat lacking.</a:t>
            </a:r>
          </a:p>
          <a:p>
            <a:endParaRPr lang="en-GB" dirty="0" smtClean="0"/>
          </a:p>
          <a:p>
            <a:r>
              <a:rPr lang="en-GB" dirty="0" smtClean="0"/>
              <a:t>The same was true across their academic experience.  Most of them saw a problem, and considered it an “end point” rather than a mere hurdle which could be overcome with logic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How this has made me Rethink ICT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We need to introduce logical approaches to breaking down and solving large/complex problems at a much earlier age.</a:t>
            </a:r>
          </a:p>
          <a:p>
            <a:endParaRPr lang="en-GB" dirty="0" smtClean="0"/>
          </a:p>
          <a:p>
            <a:r>
              <a:rPr lang="en-GB" dirty="0" smtClean="0"/>
              <a:t>Run, check, analyse, fix, run</a:t>
            </a:r>
            <a:r>
              <a:rPr lang="en-GB" dirty="0" smtClean="0"/>
              <a:t>, check, analyse, </a:t>
            </a:r>
            <a:r>
              <a:rPr lang="en-GB" dirty="0" smtClean="0"/>
              <a:t>fix...</a:t>
            </a:r>
          </a:p>
          <a:p>
            <a:endParaRPr lang="en-GB" dirty="0" smtClean="0"/>
          </a:p>
          <a:p>
            <a:r>
              <a:rPr lang="en-GB" dirty="0" smtClean="0"/>
              <a:t>Introducing programming in schools should certainly help with this.</a:t>
            </a:r>
          </a:p>
          <a:p>
            <a:endParaRPr lang="en-GB" dirty="0" smtClean="0"/>
          </a:p>
          <a:p>
            <a:r>
              <a:rPr lang="en-GB" dirty="0" smtClean="0"/>
              <a:t>Primary schools may need to play a larger part in this too.  Perhaps introduce “machines” which need to be fixed one step at a time.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I think this should 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Myself and Alex (a fellow student) DO already do these things.</a:t>
            </a:r>
          </a:p>
          <a:p>
            <a:endParaRPr lang="en-GB" dirty="0" smtClean="0"/>
          </a:p>
          <a:p>
            <a:r>
              <a:rPr lang="en-GB" dirty="0" smtClean="0"/>
              <a:t>We have both come from non-technological families, but with a background of playing with </a:t>
            </a:r>
            <a:r>
              <a:rPr lang="en-GB" dirty="0" err="1" smtClean="0"/>
              <a:t>Meccano</a:t>
            </a:r>
            <a:r>
              <a:rPr lang="en-GB" dirty="0" smtClean="0"/>
              <a:t> / LEGO </a:t>
            </a:r>
            <a:r>
              <a:rPr lang="en-GB" dirty="0" err="1" smtClean="0"/>
              <a:t>Technic</a:t>
            </a:r>
            <a:r>
              <a:rPr lang="en-GB" dirty="0" smtClean="0"/>
              <a:t> and writing our own computer programs (albeit in BASIC!) from primary school age.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Any questions?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pPr>
              <a:buNone/>
            </a:pPr>
            <a:endParaRPr lang="en-GB" dirty="0" smtClean="0"/>
          </a:p>
          <a:p>
            <a:r>
              <a:rPr lang="en-GB" dirty="0" smtClean="0"/>
              <a:t>Website:	www.kateglover.co.uk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Twitter: 	@</a:t>
            </a:r>
            <a:r>
              <a:rPr lang="en-GB" dirty="0" err="1" smtClean="0"/>
              <a:t>lifson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Kate Glover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Just finished first year of BSc(</a:t>
            </a:r>
            <a:r>
              <a:rPr lang="en-GB" dirty="0" err="1" smtClean="0"/>
              <a:t>Hons</a:t>
            </a:r>
            <a:r>
              <a:rPr lang="en-GB" dirty="0" smtClean="0"/>
              <a:t>) Internet Computing course at University of Brighton with view to continuing to PGCE to teach secondary school ICT!</a:t>
            </a:r>
          </a:p>
          <a:p>
            <a:endParaRPr lang="en-GB" dirty="0" smtClean="0"/>
          </a:p>
          <a:p>
            <a:r>
              <a:rPr lang="en-GB" dirty="0" smtClean="0"/>
              <a:t>Formerly spent 8 years as a Network Technician at a large FE college.</a:t>
            </a:r>
          </a:p>
          <a:p>
            <a:endParaRPr lang="en-GB" dirty="0" smtClean="0"/>
          </a:p>
          <a:p>
            <a:r>
              <a:rPr lang="en-GB" dirty="0" smtClean="0"/>
              <a:t>Spent 2 of those years also teaching adult ed. (Web Construction) and Functional Skills ICT.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This is </a:t>
            </a:r>
            <a:r>
              <a:rPr lang="en-GB" dirty="0" err="1" smtClean="0"/>
              <a:t>Callum</a:t>
            </a:r>
            <a:r>
              <a:rPr lang="en-GB" dirty="0" smtClean="0"/>
              <a:t> (at BlackBerry Jam)</a:t>
            </a:r>
            <a:endParaRPr lang="en-GB" dirty="0"/>
          </a:p>
        </p:txBody>
      </p:sp>
      <p:pic>
        <p:nvPicPr>
          <p:cNvPr id="7" name="Content Placeholder 6" descr="604954165 - Cop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99583" y="1774825"/>
            <a:ext cx="6944833" cy="46259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Callum</a:t>
            </a:r>
            <a:r>
              <a:rPr lang="en-GB" dirty="0" smtClean="0"/>
              <a:t> is 17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He is a co-founder of C2Development</a:t>
            </a:r>
            <a:br>
              <a:rPr lang="en-GB" dirty="0" smtClean="0"/>
            </a:br>
            <a:r>
              <a:rPr lang="en-GB" dirty="0" smtClean="0">
                <a:hlinkClick r:id="rId2"/>
              </a:rPr>
              <a:t>www.c2dev.org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He is both competent and confident coding in HTML, CSS, PHP, Java, C, C++, C# and more.</a:t>
            </a:r>
          </a:p>
          <a:p>
            <a:endParaRPr lang="en-GB" dirty="0" smtClean="0"/>
          </a:p>
          <a:p>
            <a:r>
              <a:rPr lang="en-GB" dirty="0" err="1" smtClean="0"/>
              <a:t>Callum</a:t>
            </a:r>
            <a:r>
              <a:rPr lang="en-GB" dirty="0" smtClean="0"/>
              <a:t> has grown up in a “technologically positive” household.</a:t>
            </a:r>
          </a:p>
          <a:p>
            <a:endParaRPr lang="en-GB" dirty="0" smtClean="0"/>
          </a:p>
          <a:p>
            <a:r>
              <a:rPr lang="en-GB" dirty="0" err="1" smtClean="0"/>
              <a:t>Callum</a:t>
            </a:r>
            <a:r>
              <a:rPr lang="en-GB" dirty="0" smtClean="0"/>
              <a:t> breaks things...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Breaks things?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err="1" smtClean="0"/>
              <a:t>Callum</a:t>
            </a:r>
            <a:r>
              <a:rPr lang="en-GB" dirty="0" smtClean="0"/>
              <a:t> has been encouraged to “play” with computers by his step-father, who is an IT Trainer for a large private company.</a:t>
            </a:r>
          </a:p>
          <a:p>
            <a:pPr>
              <a:buNone/>
            </a:pPr>
            <a:endParaRPr lang="en-GB" dirty="0" smtClean="0"/>
          </a:p>
          <a:p>
            <a:r>
              <a:rPr lang="en-GB" dirty="0" smtClean="0"/>
              <a:t>If he broke things – he was not chastised, but encouraged to learn how to fix them.</a:t>
            </a:r>
          </a:p>
          <a:p>
            <a:endParaRPr lang="en-GB" dirty="0" smtClean="0"/>
          </a:p>
          <a:p>
            <a:r>
              <a:rPr lang="en-GB" dirty="0" smtClean="0"/>
              <a:t>His computer at home wasn’t “locked down” – just re-imaged if he had nuked it beyond reasonable repair</a:t>
            </a:r>
            <a:r>
              <a:rPr lang="en-GB" dirty="0" smtClean="0"/>
              <a:t>.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How has this made me Rethink ICT?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Stop locking down workstations so that students can’t do anything with them.</a:t>
            </a:r>
          </a:p>
          <a:p>
            <a:endParaRPr lang="en-GB" dirty="0" smtClean="0"/>
          </a:p>
          <a:p>
            <a:r>
              <a:rPr lang="en-GB" dirty="0" smtClean="0"/>
              <a:t>With Windows Deployment Services etc. a classroom can be re-imaged quickly and easily, in the time it takes to do your summary, switch classes, and run your re-cap – or during break/lunch.</a:t>
            </a:r>
          </a:p>
          <a:p>
            <a:endParaRPr lang="en-GB" dirty="0" smtClean="0"/>
          </a:p>
          <a:p>
            <a:r>
              <a:rPr lang="en-GB" dirty="0" smtClean="0"/>
              <a:t>This would permit students to be more adventurous, and learn that computers do not have to be handled with white gloves.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I think this should 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err="1" smtClean="0"/>
              <a:t>Callum</a:t>
            </a:r>
            <a:r>
              <a:rPr lang="en-GB" dirty="0" smtClean="0"/>
              <a:t> is now employed as a software developer for a company in America – </a:t>
            </a:r>
            <a:r>
              <a:rPr lang="en-GB" dirty="0" err="1" smtClean="0"/>
              <a:t>teleworking</a:t>
            </a:r>
            <a:r>
              <a:rPr lang="en-GB" dirty="0" smtClean="0"/>
              <a:t> from my living room and taking</a:t>
            </a:r>
            <a:r>
              <a:rPr lang="en-GB" dirty="0" smtClean="0"/>
              <a:t> home more money than I did when I was working five jobs!</a:t>
            </a:r>
          </a:p>
          <a:p>
            <a:endParaRPr lang="en-GB" dirty="0" smtClean="0"/>
          </a:p>
          <a:p>
            <a:r>
              <a:rPr lang="en-GB" dirty="0" err="1" smtClean="0"/>
              <a:t>Callum</a:t>
            </a:r>
            <a:r>
              <a:rPr lang="en-GB" dirty="0" smtClean="0"/>
              <a:t> appreciates the value of backing up his work, server/workstation environments, and that computers can be tools for facilitating innovation and creativity – rather than just for writing letters and playing games.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Nick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Nick is representative of most of my fellow students at Uni.</a:t>
            </a:r>
          </a:p>
          <a:p>
            <a:endParaRPr lang="en-GB" dirty="0" smtClean="0"/>
          </a:p>
          <a:p>
            <a:r>
              <a:rPr lang="en-GB" dirty="0" smtClean="0"/>
              <a:t>He is a hard-worker, and as a result, generally quite a high achiever.</a:t>
            </a:r>
          </a:p>
          <a:p>
            <a:endParaRPr lang="en-GB" dirty="0" smtClean="0"/>
          </a:p>
          <a:p>
            <a:r>
              <a:rPr lang="en-GB" dirty="0" smtClean="0"/>
              <a:t>Nick drops loads of marks in his programming exams, because he can’t problem-solve for toffee...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recent exam question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*----		We had to find 5 faults in a</a:t>
            </a:r>
            <a:br>
              <a:rPr lang="en-GB" dirty="0" smtClean="0"/>
            </a:br>
            <a:r>
              <a:rPr lang="en-GB" dirty="0" smtClean="0"/>
              <a:t>**---		pre-written program which</a:t>
            </a:r>
            <a:br>
              <a:rPr lang="en-GB" dirty="0" smtClean="0"/>
            </a:br>
            <a:r>
              <a:rPr lang="en-GB" dirty="0" smtClean="0"/>
              <a:t>***--		generated this pattern, of a </a:t>
            </a:r>
            <a:br>
              <a:rPr lang="en-GB" dirty="0" smtClean="0"/>
            </a:br>
            <a:r>
              <a:rPr lang="en-GB" dirty="0" smtClean="0"/>
              <a:t>****-		height/width determined by a</a:t>
            </a:r>
            <a:br>
              <a:rPr lang="en-GB" dirty="0" smtClean="0"/>
            </a:br>
            <a:r>
              <a:rPr lang="en-GB" dirty="0" smtClean="0"/>
              <a:t>*****		user-defined number.</a:t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One of the faults could be spotted by comparing these two lines of code:</a:t>
            </a:r>
            <a:br>
              <a:rPr lang="en-GB" dirty="0" smtClean="0"/>
            </a:br>
            <a:endParaRPr lang="en-GB" dirty="0" smtClean="0"/>
          </a:p>
          <a:p>
            <a:r>
              <a:rPr lang="en-GB" dirty="0" err="1" smtClean="0"/>
              <a:t>System.out.println</a:t>
            </a:r>
            <a:r>
              <a:rPr lang="en-GB" dirty="0" smtClean="0"/>
              <a:t>(“*”);</a:t>
            </a:r>
          </a:p>
          <a:p>
            <a:r>
              <a:rPr lang="en-GB" dirty="0" err="1" smtClean="0"/>
              <a:t>System.out.print</a:t>
            </a:r>
            <a:r>
              <a:rPr lang="en-GB" dirty="0" smtClean="0"/>
              <a:t>(“-”);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103</TotalTime>
  <Words>686</Words>
  <Application>Microsoft Office PowerPoint</Application>
  <PresentationFormat>On-screen Show (4:3)</PresentationFormat>
  <Paragraphs>78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Module</vt:lpstr>
      <vt:lpstr>Callum breaks things</vt:lpstr>
      <vt:lpstr>Kate Glover</vt:lpstr>
      <vt:lpstr>This is Callum (at BlackBerry Jam)</vt:lpstr>
      <vt:lpstr>Callum is 17</vt:lpstr>
      <vt:lpstr>Breaks things? </vt:lpstr>
      <vt:lpstr>How has this made me Rethink ICT?</vt:lpstr>
      <vt:lpstr>Why I think this should work</vt:lpstr>
      <vt:lpstr>Nick</vt:lpstr>
      <vt:lpstr>A recent exam question</vt:lpstr>
      <vt:lpstr>The answer</vt:lpstr>
      <vt:lpstr>The problem</vt:lpstr>
      <vt:lpstr>The problem</vt:lpstr>
      <vt:lpstr>How this has made me Rethink ICT</vt:lpstr>
      <vt:lpstr>Why I think this should work</vt:lpstr>
      <vt:lpstr>Any questions?</vt:lpstr>
    </vt:vector>
  </TitlesOfParts>
  <Company>Sussex Downs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Kate Glover</dc:title>
  <dc:creator>Network Services</dc:creator>
  <cp:lastModifiedBy>Network Services</cp:lastModifiedBy>
  <cp:revision>14</cp:revision>
  <dcterms:created xsi:type="dcterms:W3CDTF">2012-06-24T22:01:38Z</dcterms:created>
  <dcterms:modified xsi:type="dcterms:W3CDTF">2012-06-24T23:46:07Z</dcterms:modified>
</cp:coreProperties>
</file>